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9" r:id="rId2"/>
    <p:sldId id="282" r:id="rId3"/>
    <p:sldId id="283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309" r:id="rId12"/>
    <p:sldId id="294" r:id="rId13"/>
    <p:sldId id="295" r:id="rId14"/>
    <p:sldId id="296" r:id="rId15"/>
    <p:sldId id="297" r:id="rId16"/>
    <p:sldId id="310" r:id="rId17"/>
    <p:sldId id="286" r:id="rId18"/>
    <p:sldId id="298" r:id="rId19"/>
    <p:sldId id="299" r:id="rId20"/>
    <p:sldId id="300" r:id="rId21"/>
    <p:sldId id="301" r:id="rId22"/>
    <p:sldId id="302" r:id="rId23"/>
    <p:sldId id="311" r:id="rId24"/>
    <p:sldId id="303" r:id="rId25"/>
    <p:sldId id="304" r:id="rId26"/>
    <p:sldId id="305" r:id="rId27"/>
    <p:sldId id="312" r:id="rId28"/>
    <p:sldId id="306" r:id="rId29"/>
    <p:sldId id="307" r:id="rId30"/>
    <p:sldId id="308" r:id="rId31"/>
    <p:sldId id="313" r:id="rId32"/>
    <p:sldId id="287" r:id="rId33"/>
    <p:sldId id="272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F22B7A9-1854-43A1-B762-C2E378F50F46}">
          <p14:sldIdLst>
            <p14:sldId id="269"/>
            <p14:sldId id="282"/>
            <p14:sldId id="283"/>
            <p14:sldId id="284"/>
            <p14:sldId id="288"/>
            <p14:sldId id="289"/>
            <p14:sldId id="290"/>
            <p14:sldId id="291"/>
            <p14:sldId id="292"/>
            <p14:sldId id="293"/>
            <p14:sldId id="309"/>
            <p14:sldId id="294"/>
            <p14:sldId id="295"/>
            <p14:sldId id="296"/>
            <p14:sldId id="297"/>
            <p14:sldId id="310"/>
            <p14:sldId id="286"/>
            <p14:sldId id="298"/>
            <p14:sldId id="299"/>
            <p14:sldId id="300"/>
            <p14:sldId id="301"/>
            <p14:sldId id="302"/>
            <p14:sldId id="311"/>
            <p14:sldId id="303"/>
            <p14:sldId id="304"/>
            <p14:sldId id="305"/>
            <p14:sldId id="312"/>
            <p14:sldId id="306"/>
            <p14:sldId id="307"/>
            <p14:sldId id="308"/>
            <p14:sldId id="313"/>
            <p14:sldId id="287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70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D9"/>
    <a:srgbClr val="BFDFBF"/>
    <a:srgbClr val="008000"/>
    <a:srgbClr val="9FD6FF"/>
    <a:srgbClr val="75C4FF"/>
    <a:srgbClr val="003300"/>
    <a:srgbClr val="AFFFAF"/>
    <a:srgbClr val="33CC33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0251" autoAdjust="0"/>
  </p:normalViewPr>
  <p:slideViewPr>
    <p:cSldViewPr>
      <p:cViewPr varScale="1">
        <p:scale>
          <a:sx n="86" d="100"/>
          <a:sy n="86" d="100"/>
        </p:scale>
        <p:origin x="-1278" y="-84"/>
      </p:cViewPr>
      <p:guideLst>
        <p:guide orient="horz" pos="37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F391-F11F-4572-97B8-47BA3FD23983}" type="datetimeFigureOut">
              <a:rPr lang="cs-CZ" smtClean="0"/>
              <a:pPr/>
              <a:t>19. 5. 2015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CA3C-2237-4E65-8E62-041FFC2462E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5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1pPr>
            <a:lvl2pPr marL="742950" indent="-28575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6600"/>
                </a:solidFill>
                <a:latin typeface="Arial" charset="0"/>
                <a:cs typeface="Arial" charset="0"/>
              </a:defRPr>
            </a:lvl9pPr>
          </a:lstStyle>
          <a:p>
            <a:fld id="{7114B580-2E9F-4676-AEA4-BB312B2F7BCC}" type="slidenum">
              <a:rPr lang="cs-CZ" sz="12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pPr/>
              <a:t>1</a:t>
            </a:fld>
            <a:endParaRPr lang="cs-CZ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8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7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97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4285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2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2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3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3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3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7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7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Údaje získáte na P/OPVK/NSK2/informace/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tvorba standardů/informace/aktuální údaje ……Zde jsou </a:t>
            </a:r>
            <a:r>
              <a:rPr lang="cs-CZ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aktualizovány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nejpozději každých 14 dní.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CA3C-2237-4E65-8E62-041FFC2462EA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47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98D0-5D3B-44F6-B6D8-8A01D772AF9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 userDrawn="1"/>
        </p:nvSpPr>
        <p:spPr bwMode="auto">
          <a:xfrm>
            <a:off x="-3204864" y="-2043608"/>
            <a:ext cx="9001000" cy="3492388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9995" y="152636"/>
            <a:ext cx="5452125" cy="101584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Klepnutím lze upravit styl předlohy.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7544" y="1952836"/>
            <a:ext cx="8244916" cy="4143641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1">
                <a:solidFill>
                  <a:srgbClr val="008000"/>
                </a:solidFill>
              </a:defRPr>
            </a:lvl1pPr>
            <a:lvl2pPr marL="284400" indent="-285750"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</a:defRPr>
            </a:lvl2pPr>
            <a:lvl3pPr marL="720000">
              <a:buClr>
                <a:srgbClr val="FF9900"/>
              </a:buClr>
              <a:defRPr sz="2000" b="0">
                <a:solidFill>
                  <a:srgbClr val="000066"/>
                </a:solidFill>
              </a:defRPr>
            </a:lvl3pPr>
            <a:lvl4pPr>
              <a:defRPr sz="1200">
                <a:solidFill>
                  <a:srgbClr val="000066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4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52564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45A5-8BB1-4F92-9588-F07C7031D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V:\NSK 2\logolinky\OPVK_hor_zakladni_logolink_RGB_cz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334"/>
            <a:ext cx="3224461" cy="7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7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0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EFC7-C22F-4B53-9418-1F92CF6289D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816A-E50B-4C73-96F1-5E5BF9CAD90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0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AB02-2843-49A8-BD5A-61F4A62CFE5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627C-C093-4434-B102-0E6D4192E4E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8CC56-2C31-48DF-9DB5-41574E5AA3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9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C161-FEB9-4D45-ABC3-C2B1C3D873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9F4C6-3624-4DEA-B4FF-1577C7D8D47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C5B8-0417-4059-A4AD-56365749B62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A07F-4224-42A2-8BA9-052B2438A5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8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1105-9E65-4B5B-B8CA-47FBC6EA32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hnutý pruh 9"/>
          <p:cNvSpPr/>
          <p:nvPr userDrawn="1"/>
        </p:nvSpPr>
        <p:spPr bwMode="auto">
          <a:xfrm rot="18836919">
            <a:off x="6113074" y="3565089"/>
            <a:ext cx="6357626" cy="6564250"/>
          </a:xfrm>
          <a:prstGeom prst="blockArc">
            <a:avLst/>
          </a:prstGeom>
          <a:solidFill>
            <a:srgbClr val="008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Zaoblený obdélník 8"/>
          <p:cNvSpPr/>
          <p:nvPr userDrawn="1"/>
        </p:nvSpPr>
        <p:spPr bwMode="auto">
          <a:xfrm>
            <a:off x="-3204864" y="-2043608"/>
            <a:ext cx="9001000" cy="3492388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1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99995" y="152636"/>
            <a:ext cx="5452125" cy="1015841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Klepnutím lze upravit styl předlohy.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7544" y="1952836"/>
            <a:ext cx="8244916" cy="4143641"/>
          </a:xfrm>
        </p:spPr>
        <p:txBody>
          <a:bodyPr/>
          <a:lstStyle>
            <a:lvl1pPr marL="0" indent="0">
              <a:buFont typeface="Arial" pitchFamily="34" charset="0"/>
              <a:buNone/>
              <a:defRPr sz="2200" b="1">
                <a:solidFill>
                  <a:srgbClr val="008000"/>
                </a:solidFill>
              </a:defRPr>
            </a:lvl1pPr>
            <a:lvl2pPr marL="284400" indent="-285750"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</a:defRPr>
            </a:lvl2pPr>
            <a:lvl3pPr marL="720000">
              <a:buClr>
                <a:srgbClr val="FF9900"/>
              </a:buClr>
              <a:defRPr sz="2000" b="0">
                <a:solidFill>
                  <a:srgbClr val="000066"/>
                </a:solidFill>
              </a:defRPr>
            </a:lvl3pPr>
            <a:lvl4pPr>
              <a:defRPr sz="1200">
                <a:solidFill>
                  <a:srgbClr val="000066"/>
                </a:solidFill>
              </a:defRPr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4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52564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45A5-8BB1-4F92-9588-F07C7031D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V:\NSK 2\logolinky\OPVK_hor_zakladni_logolink_RGB_cz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334"/>
            <a:ext cx="3224461" cy="7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2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5EDDD-1A91-456D-A579-59D18CBB682E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4" r:id="rId11"/>
    <p:sldLayoutId id="2147483670" r:id="rId12"/>
    <p:sldLayoutId id="2147483671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0"/>
          <p:cNvSpPr>
            <a:spLocks noChangeArrowheads="1"/>
          </p:cNvSpPr>
          <p:nvPr/>
        </p:nvSpPr>
        <p:spPr bwMode="auto">
          <a:xfrm>
            <a:off x="304800" y="2708920"/>
            <a:ext cx="8534400" cy="20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66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Informační systém NSK</a:t>
            </a:r>
          </a:p>
        </p:txBody>
      </p:sp>
      <p:sp>
        <p:nvSpPr>
          <p:cNvPr id="2051" name="Rectangle 220"/>
          <p:cNvSpPr>
            <a:spLocks noChangeArrowheads="1"/>
          </p:cNvSpPr>
          <p:nvPr/>
        </p:nvSpPr>
        <p:spPr bwMode="auto">
          <a:xfrm>
            <a:off x="218256" y="6498887"/>
            <a:ext cx="8458200" cy="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/>
          <a:p>
            <a:pPr algn="l">
              <a:spcBef>
                <a:spcPts val="600"/>
              </a:spcBef>
            </a:pPr>
            <a:r>
              <a:rPr lang="cs-CZ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Projekt je spolufinancován Evropským sociálním </a:t>
            </a:r>
            <a:r>
              <a:rPr lang="cs-CZ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fondem a </a:t>
            </a:r>
            <a:r>
              <a:rPr lang="cs-CZ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státním rozpočtem České republiky</a:t>
            </a:r>
          </a:p>
        </p:txBody>
      </p:sp>
      <p:pic>
        <p:nvPicPr>
          <p:cNvPr id="1026" name="Picture 2" descr="B:\Uloženo z emailu\2012\logo NÚV\RGB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55" y="5949280"/>
            <a:ext cx="988725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:\NSK 2\logolinky\OPVK_hor_zakladni_logolink_RGB_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69952" cy="15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0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Prezentační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Přehled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Kvalifikační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Hodnoticí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Autorizované osoby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Termíny zkoušek</a:t>
            </a:r>
          </a:p>
          <a:p>
            <a:pPr lvl="1"/>
            <a:endParaRPr lang="cs-CZ" sz="1600" u="sng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6919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www.narodnikvalifikace.cz</a:t>
            </a: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03983" y="2960182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členů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Seznam garantovaných profesních kvalifikací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</a:t>
            </a:r>
            <a:r>
              <a:rPr lang="cs-CZ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763524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jsou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veřejně dostupné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každý je může využívat.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56042" y="297750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www.vzdelavaniaprace.cz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107504" y="227687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967" y="2276872"/>
            <a:ext cx="2808312" cy="41763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7" y="0"/>
            <a:ext cx="626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7" y="0"/>
            <a:ext cx="626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1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7" y="0"/>
            <a:ext cx="626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68" y="0"/>
            <a:ext cx="6269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Prezentační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Přehled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Kvalifikační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Hodnoticí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Autorizované osoby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Termíny zkoušek</a:t>
            </a:r>
          </a:p>
          <a:p>
            <a:pPr lvl="1"/>
            <a:endParaRPr lang="cs-CZ" sz="1600" u="sng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6919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www.narodnikvalifikace.cz</a:t>
            </a: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03983" y="2960182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členů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Seznam garantovaných profesních kvalifikací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</a:t>
            </a:r>
            <a:r>
              <a:rPr lang="cs-CZ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763524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jsou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veřejně dostupné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každý je může využívat.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56042" y="297750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www.vzdelavaniaprace.cz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107504" y="227687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967" y="2276872"/>
            <a:ext cx="2808312" cy="41763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Obslužná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Správce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osob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dohod a výkazů práce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kompetencí</a:t>
            </a:r>
          </a:p>
          <a:p>
            <a:pPr lvl="1"/>
            <a:endParaRPr lang="cs-CZ" sz="16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95310"/>
            <a:ext cx="2520280" cy="30777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spravce.narodnikvalifikace.cz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stránky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úkolů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Úpravy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Správa osobních dohod a výkazů práce</a:t>
            </a:r>
            <a:endParaRPr lang="cs-CZ" sz="1600" kern="0" dirty="0"/>
          </a:p>
        </p:txBody>
      </p:sp>
      <p:sp>
        <p:nvSpPr>
          <p:cNvPr id="14" name="TextovéPole 13">
            <a:hlinkClick r:id="" action="ppaction://noaction"/>
          </p:cNvPr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62880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se využívají pro tvorbu profesních kvalifikací a organizaci práce.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848" y="2990024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70334" y="2995985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6173972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pracovních dokumentů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Plány jednání SR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Reporty návštěv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107504" y="242080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3131840" y="2420802"/>
            <a:ext cx="2736304" cy="4091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6084168" y="2420802"/>
            <a:ext cx="2736304" cy="4104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0"/>
            <a:ext cx="759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0"/>
            <a:ext cx="759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effectLst/>
              </a:rPr>
              <a:t>Několik zajímavých čísel na úvod</a:t>
            </a:r>
          </a:p>
        </p:txBody>
      </p:sp>
      <p:sp>
        <p:nvSpPr>
          <p:cNvPr id="5" name="Zaoblený obdélník 4"/>
          <p:cNvSpPr/>
          <p:nvPr/>
        </p:nvSpPr>
        <p:spPr bwMode="auto">
          <a:xfrm>
            <a:off x="683568" y="1988841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680" y="2957228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Profesních kvalifikací</a:t>
            </a:r>
            <a:endParaRPr lang="cs-CZ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3563888" y="1988841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cs-CZ" sz="4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478</a:t>
            </a:r>
            <a:endParaRPr lang="cs-CZ" sz="44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6588224" y="1988840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13 000</a:t>
            </a: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683568" y="4437635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cs-CZ" sz="4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050</a:t>
            </a:r>
            <a:endParaRPr lang="cs-CZ" sz="44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3563888" y="4437112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14 626</a:t>
            </a:r>
            <a:endParaRPr lang="cs-CZ" sz="4400" dirty="0">
              <a:solidFill>
                <a:schemeClr val="tx2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6588224" y="4437112"/>
            <a:ext cx="2016224" cy="10534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000" tIns="0" rIns="18000" bIns="1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6 900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131840" y="1988840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084168" y="1988840"/>
            <a:ext cx="0" cy="38880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683568" y="3933056"/>
            <a:ext cx="792088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63888" y="2957228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Registrovaných </a:t>
            </a:r>
            <a:r>
              <a:rPr lang="cs-CZ" sz="1400" dirty="0" smtClean="0">
                <a:solidFill>
                  <a:schemeClr val="bg1"/>
                </a:solidFill>
              </a:rPr>
              <a:t>osob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88448" y="2957228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Uživatelů </a:t>
            </a:r>
            <a:r>
              <a:rPr lang="cs-CZ" sz="1400" dirty="0" smtClean="0">
                <a:solidFill>
                  <a:schemeClr val="bg1"/>
                </a:solidFill>
              </a:rPr>
              <a:t>měsíčně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83680" y="5417999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Dohod</a:t>
            </a:r>
            <a:endParaRPr lang="cs-CZ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63888" y="5417998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Výkazů práce</a:t>
            </a:r>
            <a:endParaRPr lang="cs-CZ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588224" y="5417997"/>
            <a:ext cx="2016000" cy="385627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Reportů návštěv</a:t>
            </a:r>
          </a:p>
        </p:txBody>
      </p:sp>
    </p:spTree>
    <p:extLst>
      <p:ext uri="{BB962C8B-B14F-4D97-AF65-F5344CB8AC3E}">
        <p14:creationId xmlns:p14="http://schemas.microsoft.com/office/powerpoint/2010/main" val="41002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0"/>
            <a:ext cx="759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0"/>
            <a:ext cx="759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0"/>
            <a:ext cx="759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Obslužná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Správce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osob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dohod a výkazů práce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kompetencí</a:t>
            </a:r>
          </a:p>
          <a:p>
            <a:pPr lvl="1"/>
            <a:endParaRPr lang="cs-CZ" sz="16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95310"/>
            <a:ext cx="2520280" cy="30777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spravce.narodnikvalifikace.cz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stránky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úkolů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Úpravy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Správa osobních dohod a výkazů práce</a:t>
            </a:r>
            <a:endParaRPr lang="cs-CZ" sz="1600" kern="0" dirty="0"/>
          </a:p>
        </p:txBody>
      </p:sp>
      <p:sp>
        <p:nvSpPr>
          <p:cNvPr id="14" name="TextovéPole 13">
            <a:hlinkClick r:id="" action="ppaction://noaction"/>
          </p:cNvPr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62880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se využívají pro tvorbu profesních kvalifikací a organizaci práce.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848" y="2990024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70334" y="2995985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6173972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pracovních dokumentů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Plány jednání SR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Reporty návštěv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107504" y="242080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3131840" y="2420802"/>
            <a:ext cx="2736304" cy="4091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6084168" y="2420802"/>
            <a:ext cx="2736304" cy="4104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45" y="0"/>
            <a:ext cx="683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5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8" y="0"/>
            <a:ext cx="8388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5" y="0"/>
            <a:ext cx="677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Obslužná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Správce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osob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dohod a výkazů práce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kompetencí</a:t>
            </a:r>
          </a:p>
          <a:p>
            <a:pPr lvl="1"/>
            <a:endParaRPr lang="cs-CZ" sz="16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95310"/>
            <a:ext cx="2520280" cy="30777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spravce.narodnikvalifikace.cz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stránky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úkolů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Úpravy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Správa osobních dohod a výkazů práce</a:t>
            </a:r>
            <a:endParaRPr lang="cs-CZ" sz="1600" kern="0" dirty="0"/>
          </a:p>
        </p:txBody>
      </p:sp>
      <p:sp>
        <p:nvSpPr>
          <p:cNvPr id="14" name="TextovéPole 13">
            <a:hlinkClick r:id="" action="ppaction://noaction"/>
          </p:cNvPr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62880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se využívají pro tvorbu profesních kvalifikací a organizaci práce.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848" y="2990024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70334" y="2995985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6173972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pracovních dokumentů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Plány jednání SR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Reporty návštěv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107504" y="242080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3131840" y="2420802"/>
            <a:ext cx="2736304" cy="4091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6084168" y="2420802"/>
            <a:ext cx="2736304" cy="4104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0"/>
            <a:ext cx="7606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0"/>
            <a:ext cx="7606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effectLst/>
              </a:rPr>
              <a:t>O</a:t>
            </a:r>
            <a:r>
              <a:rPr lang="cs-CZ" dirty="0" smtClean="0">
                <a:effectLst/>
              </a:rPr>
              <a:t>dkud </a:t>
            </a:r>
            <a:r>
              <a:rPr lang="cs-CZ" dirty="0">
                <a:effectLst/>
              </a:rPr>
              <a:t>se ta </a:t>
            </a:r>
            <a:r>
              <a:rPr lang="cs-CZ" dirty="0" smtClean="0">
                <a:effectLst/>
              </a:rPr>
              <a:t>čísla </a:t>
            </a:r>
            <a:r>
              <a:rPr lang="cs-CZ" dirty="0">
                <a:effectLst/>
              </a:rPr>
              <a:t>berou</a:t>
            </a:r>
            <a:r>
              <a:rPr lang="cs-CZ" dirty="0" smtClean="0">
                <a:effectLst/>
              </a:rPr>
              <a:t>?</a:t>
            </a:r>
            <a:endParaRPr lang="cs-CZ" dirty="0">
              <a:effectLst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08512"/>
          </a:xfrm>
        </p:spPr>
        <p:txBody>
          <a:bodyPr/>
          <a:lstStyle/>
          <a:p>
            <a:r>
              <a:rPr lang="cs-CZ" sz="3200" b="0" dirty="0" smtClean="0"/>
              <a:t>Informační systém NSK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b="0" i="1" dirty="0" smtClean="0">
                <a:solidFill>
                  <a:schemeClr val="bg2">
                    <a:lumMod val="50000"/>
                  </a:schemeClr>
                </a:solidFill>
              </a:rPr>
              <a:t>Rozsáhlý informační systém, jehož primární funkcí je zajistit podporu všech procesů tvorby profesních kvalifikací.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400" b="0" dirty="0" smtClean="0"/>
              <a:t>Rozdělení </a:t>
            </a:r>
            <a:r>
              <a:rPr lang="cs-CZ" sz="2400" b="0" dirty="0"/>
              <a:t>aplikací </a:t>
            </a:r>
            <a:r>
              <a:rPr lang="cs-CZ" sz="2400" b="0" dirty="0" smtClean="0"/>
              <a:t>do vrstev </a:t>
            </a:r>
            <a:endParaRPr lang="cs-CZ" sz="2400" b="0" dirty="0"/>
          </a:p>
          <a:p>
            <a:pPr marL="6273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Prezentační</a:t>
            </a:r>
            <a:r>
              <a:rPr lang="cs-CZ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0" dirty="0" smtClean="0">
                <a:solidFill>
                  <a:schemeClr val="accent3">
                    <a:lumMod val="50000"/>
                  </a:schemeClr>
                </a:solidFill>
              </a:rPr>
              <a:t>(veřejná, vidí a může využívat každý)</a:t>
            </a:r>
          </a:p>
          <a:p>
            <a:pPr marL="6273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Obslužná</a:t>
            </a:r>
            <a:r>
              <a:rPr lang="cs-CZ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(tady se to tvoří, jen pro někoho)</a:t>
            </a:r>
          </a:p>
          <a:p>
            <a:pPr marL="6273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Propojovací</a:t>
            </a:r>
            <a:r>
              <a:rPr lang="cs-CZ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(to co funguje na pozadí, komunikace s okolím)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614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0"/>
            <a:ext cx="7606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8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Obslužná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Správce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Správa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osob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dohod a výkazů práce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Správa kompetencí</a:t>
            </a:r>
          </a:p>
          <a:p>
            <a:pPr lvl="1"/>
            <a:endParaRPr lang="cs-CZ" sz="1600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95310"/>
            <a:ext cx="2520280" cy="307777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spravce.narodnikvalifikace.cz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Osobní stránky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úkolů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Úpravy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Správa osobních dohod a výkazů práce</a:t>
            </a:r>
            <a:endParaRPr lang="cs-CZ" sz="1600" kern="0" dirty="0"/>
          </a:p>
        </p:txBody>
      </p:sp>
      <p:sp>
        <p:nvSpPr>
          <p:cNvPr id="14" name="TextovéPole 13">
            <a:hlinkClick r:id="" action="ppaction://noaction"/>
          </p:cNvPr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62880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se využívají pro tvorbu profesních kvalifikací a organizaci práce.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848" y="2990024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tvorba.narodnikvalifikace.cz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70334" y="2995985"/>
            <a:ext cx="2520279" cy="307777"/>
          </a:xfrm>
          <a:prstGeom prst="rect">
            <a:avLst/>
          </a:prstGeom>
        </p:spPr>
        <p:txBody>
          <a:bodyPr wrap="square" lIns="72000" rIns="72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agentura.sektoroverady.cz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6173972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pracovních dokumentů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Plány jednání SR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Reporty návštěv</a:t>
            </a:r>
          </a:p>
        </p:txBody>
      </p:sp>
      <p:sp>
        <p:nvSpPr>
          <p:cNvPr id="18" name="Obdélník 17"/>
          <p:cNvSpPr/>
          <p:nvPr/>
        </p:nvSpPr>
        <p:spPr bwMode="auto">
          <a:xfrm>
            <a:off x="107504" y="242080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3131840" y="2420802"/>
            <a:ext cx="2736304" cy="4091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6084168" y="2420802"/>
            <a:ext cx="2736304" cy="4104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Propojovací vrstva</a:t>
            </a:r>
            <a:endParaRPr lang="cs-CZ" dirty="0">
              <a:effectLst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1628800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Nástroje, které fungují na pozadí a zajišťují komunikaci s okolními systémy.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2663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soustava kvalifikací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44916" cy="792088"/>
          </a:xfrm>
        </p:spPr>
        <p:txBody>
          <a:bodyPr/>
          <a:lstStyle/>
          <a:p>
            <a:pPr algn="ctr"/>
            <a:r>
              <a:rPr lang="cs-CZ" sz="4000" dirty="0" smtClean="0"/>
              <a:t>Děkuji </a:t>
            </a:r>
            <a:r>
              <a:rPr lang="cs-CZ" sz="4000" dirty="0"/>
              <a:t>za </a:t>
            </a:r>
            <a:r>
              <a:rPr lang="cs-CZ" sz="4000" dirty="0" smtClean="0"/>
              <a:t>pozornost</a:t>
            </a:r>
            <a:r>
              <a:rPr lang="cs-CZ" sz="4000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5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effectLst/>
              </a:rPr>
              <a:t>Prezentační vrstva</a:t>
            </a:r>
            <a:endParaRPr lang="cs-CZ" dirty="0">
              <a:effectLst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87824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5940152" y="2493072"/>
            <a:ext cx="0" cy="38879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hlinkClick r:id="" action="ppaction://noaction"/>
          </p:cNvPr>
          <p:cNvSpPr txBox="1"/>
          <p:nvPr/>
        </p:nvSpPr>
        <p:spPr>
          <a:xfrm>
            <a:off x="251520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NSK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3385569"/>
            <a:ext cx="2520280" cy="3067767"/>
          </a:xfrm>
        </p:spPr>
        <p:txBody>
          <a:bodyPr wrap="square" lIns="36000" tIns="36000" rIns="36000" bIns="36000"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Přehled profesních kvalifikací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Kvalifikační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Hodnoticí standard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Autorizované osoby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Termíny zkoušek</a:t>
            </a:r>
          </a:p>
          <a:p>
            <a:pPr lvl="1"/>
            <a:endParaRPr lang="cs-CZ" sz="1600" u="sng" dirty="0" smtClean="0"/>
          </a:p>
        </p:txBody>
      </p:sp>
      <p:sp>
        <p:nvSpPr>
          <p:cNvPr id="12" name="Obdélník 11"/>
          <p:cNvSpPr/>
          <p:nvPr/>
        </p:nvSpPr>
        <p:spPr>
          <a:xfrm>
            <a:off x="251520" y="296919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www.narodnikvalifikace.cz</a:t>
            </a:r>
          </a:p>
        </p:txBody>
      </p:sp>
      <p:sp>
        <p:nvSpPr>
          <p:cNvPr id="9" name="TextovéPole 8">
            <a:hlinkClick r:id="" action="ppaction://noaction"/>
          </p:cNvPr>
          <p:cNvSpPr txBox="1"/>
          <p:nvPr/>
        </p:nvSpPr>
        <p:spPr>
          <a:xfrm>
            <a:off x="3203848" y="2479589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SR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03983" y="2960182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www.sektoroverady.cz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3203848" y="3385569"/>
            <a:ext cx="2520280" cy="30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1">
                <a:solidFill>
                  <a:srgbClr val="008000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844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2pPr>
            <a:lvl3pPr marL="72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000" b="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66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sektorových rad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Přehled členů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600" kern="0" dirty="0" smtClean="0">
                <a:solidFill>
                  <a:schemeClr val="bg2">
                    <a:lumMod val="50000"/>
                  </a:schemeClr>
                </a:solidFill>
              </a:rPr>
              <a:t>Seznam garantovaných profesních kvalifikací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56175" y="2493071"/>
            <a:ext cx="2520280" cy="432000"/>
          </a:xfrm>
          <a:prstGeom prst="roundRect">
            <a:avLst>
              <a:gd name="adj" fmla="val 2782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Portál </a:t>
            </a:r>
            <a:r>
              <a:rPr lang="cs-CZ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763524"/>
            <a:ext cx="8640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Internetové nástroje, které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jsou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veřejně dostupné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každý je může využívat.</a:t>
            </a:r>
            <a:endParaRPr lang="cs-CZ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156042" y="2977509"/>
            <a:ext cx="2520280" cy="307777"/>
          </a:xfrm>
          <a:prstGeom prst="rect">
            <a:avLst/>
          </a:prstGeom>
        </p:spPr>
        <p:txBody>
          <a:bodyPr wrap="square" lIns="36000" rIns="36000" anchor="ctr" anchorCtr="0">
            <a:spAutoFit/>
          </a:bodyPr>
          <a:lstStyle/>
          <a:p>
            <a:pPr algn="ctr"/>
            <a:r>
              <a:rPr lang="cs-CZ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www.vzdelavaniaprace.cz</a:t>
            </a:r>
            <a:endParaRPr lang="cs-CZ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107504" y="2276872"/>
            <a:ext cx="2808312" cy="4032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967" y="2276872"/>
            <a:ext cx="2808312" cy="41763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0800" rIns="18000" bIns="1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0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0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0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0" y="0"/>
            <a:ext cx="6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0"/>
            <a:ext cx="6609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04040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0800" rIns="18000" bIns="10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10109</TotalTime>
  <Words>635</Words>
  <Application>Microsoft Office PowerPoint</Application>
  <PresentationFormat>Předvádění na obrazovce (4:3)</PresentationFormat>
  <Paragraphs>170</Paragraphs>
  <Slides>33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Výchozí návrh</vt:lpstr>
      <vt:lpstr>Prezentace aplikace PowerPoint</vt:lpstr>
      <vt:lpstr>Několik zajímavých čísel na úvod</vt:lpstr>
      <vt:lpstr>Odkud se ta čísla berou?</vt:lpstr>
      <vt:lpstr>Prezentační vrstva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Prezentační vrstva</vt:lpstr>
      <vt:lpstr>Prezentace aplikace PowerPoint</vt:lpstr>
      <vt:lpstr>Prezentace aplikace PowerPoint</vt:lpstr>
      <vt:lpstr>Prezentace aplikace PowerPoint</vt:lpstr>
      <vt:lpstr>Prezentace aplikace PowerPoint</vt:lpstr>
      <vt:lpstr>Prezentační vrstva</vt:lpstr>
      <vt:lpstr>Obslužná vrstva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Obslužná vrstva</vt:lpstr>
      <vt:lpstr>Prezentace aplikace PowerPoint</vt:lpstr>
      <vt:lpstr>Prezentace aplikace PowerPoint</vt:lpstr>
      <vt:lpstr>Prezentace aplikace PowerPoint</vt:lpstr>
      <vt:lpstr>Obslužná vrstva</vt:lpstr>
      <vt:lpstr>Prezentace aplikace PowerPoint</vt:lpstr>
      <vt:lpstr>Prezentace aplikace PowerPoint</vt:lpstr>
      <vt:lpstr>Prezentace aplikace PowerPoint</vt:lpstr>
      <vt:lpstr>Obslužná vrstva</vt:lpstr>
      <vt:lpstr>Propojovací vrstva</vt:lpstr>
      <vt:lpstr>Národní soustava kvalifikací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soustava kvalifikací (NSK)</dc:title>
  <dc:creator>jp</dc:creator>
  <cp:lastModifiedBy>Jiří Skopal</cp:lastModifiedBy>
  <cp:revision>196</cp:revision>
  <cp:lastPrinted>2015-05-18T15:38:38Z</cp:lastPrinted>
  <dcterms:created xsi:type="dcterms:W3CDTF">2011-02-25T07:45:46Z</dcterms:created>
  <dcterms:modified xsi:type="dcterms:W3CDTF">2015-05-19T08:16:15Z</dcterms:modified>
</cp:coreProperties>
</file>