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02" r:id="rId1"/>
  </p:sldMasterIdLst>
  <p:handoutMasterIdLst>
    <p:handoutMasterId r:id="rId10"/>
  </p:handoutMasterIdLst>
  <p:sldIdLst>
    <p:sldId id="256" r:id="rId2"/>
    <p:sldId id="274" r:id="rId3"/>
    <p:sldId id="267" r:id="rId4"/>
    <p:sldId id="269" r:id="rId5"/>
    <p:sldId id="273" r:id="rId6"/>
    <p:sldId id="272" r:id="rId7"/>
    <p:sldId id="263" r:id="rId8"/>
    <p:sldId id="281" r:id="rId9"/>
  </p:sldIdLst>
  <p:sldSz cx="12192000" cy="6858000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38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9" d="100"/>
          <a:sy n="89" d="100"/>
        </p:scale>
        <p:origin x="370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2407E-2353-44D0-8DB8-20F630E0A5A1}" type="datetimeFigureOut">
              <a:rPr lang="cs-CZ" smtClean="0"/>
              <a:t>19.5.2015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0185C-0C28-4BEE-81CA-AACA5F7A7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042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780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560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0152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55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4773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893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114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78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42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02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486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851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76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524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12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86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51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3" r:id="rId1"/>
    <p:sldLayoutId id="2147484104" r:id="rId2"/>
    <p:sldLayoutId id="2147484105" r:id="rId3"/>
    <p:sldLayoutId id="2147484106" r:id="rId4"/>
    <p:sldLayoutId id="2147484107" r:id="rId5"/>
    <p:sldLayoutId id="2147484108" r:id="rId6"/>
    <p:sldLayoutId id="2147484109" r:id="rId7"/>
    <p:sldLayoutId id="2147484110" r:id="rId8"/>
    <p:sldLayoutId id="2147484111" r:id="rId9"/>
    <p:sldLayoutId id="2147484112" r:id="rId10"/>
    <p:sldLayoutId id="2147484113" r:id="rId11"/>
    <p:sldLayoutId id="2147484114" r:id="rId12"/>
    <p:sldLayoutId id="2147484115" r:id="rId13"/>
    <p:sldLayoutId id="2147484116" r:id="rId14"/>
    <p:sldLayoutId id="2147484117" r:id="rId15"/>
    <p:sldLayoutId id="21474841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NSK z pohledu IT a další možnosti…….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cs-CZ" sz="2800" dirty="0" smtClean="0"/>
              <a:t>AQUASOFT, 19.5.2015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7325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cs-CZ" dirty="0" smtClean="0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Hlavní myšlenka</a:t>
            </a:r>
            <a:br>
              <a:rPr lang="cs-CZ" dirty="0" smtClean="0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cs-CZ" sz="2000" dirty="0" smtClean="0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je třeba konfrontovat se s realitou, a na to jsou nezbytné informace</a:t>
            </a:r>
            <a:endParaRPr lang="cs-CZ" sz="3200" dirty="0"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/>
          <a:p>
            <a:r>
              <a:rPr lang="cs-CZ" sz="3200" dirty="0" smtClean="0"/>
              <a:t>Vzniklo mnoho různých cihel</a:t>
            </a:r>
            <a:r>
              <a:rPr lang="cs-CZ" sz="3200" baseline="20000" dirty="0" smtClean="0"/>
              <a:t>*)</a:t>
            </a:r>
            <a:endParaRPr lang="cs-CZ" sz="3200" baseline="20000" dirty="0"/>
          </a:p>
          <a:p>
            <a:r>
              <a:rPr lang="cs-CZ" sz="3200" dirty="0" smtClean="0"/>
              <a:t>Přišel čas ověřit, zda z nich lze něco postavit</a:t>
            </a:r>
            <a:endParaRPr lang="cs-CZ" sz="3200" dirty="0"/>
          </a:p>
          <a:p>
            <a:r>
              <a:rPr lang="cs-CZ" sz="3200" dirty="0" smtClean="0"/>
              <a:t>Nové systémy nám poskytují informace o cihlách</a:t>
            </a:r>
          </a:p>
          <a:p>
            <a:pPr lvl="1"/>
            <a:r>
              <a:rPr lang="cs-CZ" sz="3000" dirty="0" smtClean="0"/>
              <a:t>o jejich výrobě (NSK)</a:t>
            </a:r>
          </a:p>
          <a:p>
            <a:pPr lvl="1"/>
            <a:r>
              <a:rPr lang="cs-CZ" sz="3000" dirty="0" smtClean="0"/>
              <a:t>o jejich prodeji (ISKA)</a:t>
            </a:r>
          </a:p>
          <a:p>
            <a:pPr lvl="1"/>
            <a:r>
              <a:rPr lang="cs-CZ" sz="3000" dirty="0"/>
              <a:t>o</a:t>
            </a:r>
            <a:r>
              <a:rPr lang="cs-CZ" sz="3000" dirty="0" smtClean="0"/>
              <a:t> jejich uplatnění na stavbě (snad </a:t>
            </a:r>
            <a:r>
              <a:rPr lang="cs-CZ" sz="3000" dirty="0" err="1" smtClean="0"/>
              <a:t>VaP</a:t>
            </a:r>
            <a:r>
              <a:rPr lang="cs-CZ" sz="3000" dirty="0" smtClean="0"/>
              <a:t> ?)</a:t>
            </a:r>
          </a:p>
          <a:p>
            <a:r>
              <a:rPr lang="cs-CZ" sz="3200" dirty="0" smtClean="0"/>
              <a:t>Z nich se dá zjisti, co a jak je potřeba udělat, aby </a:t>
            </a:r>
            <a:r>
              <a:rPr lang="cs-CZ" sz="3200" dirty="0"/>
              <a:t>byl o</a:t>
            </a:r>
            <a:r>
              <a:rPr lang="cs-CZ" sz="3200" dirty="0" smtClean="0"/>
              <a:t> cihly zájem, a v domech někdo </a:t>
            </a:r>
            <a:r>
              <a:rPr lang="cs-CZ" sz="3200" dirty="0" smtClean="0"/>
              <a:t>bydlel</a:t>
            </a:r>
          </a:p>
          <a:p>
            <a:pPr marL="0" indent="0" algn="ctr">
              <a:buNone/>
            </a:pPr>
            <a:r>
              <a:rPr lang="cs-CZ" sz="3800" b="1" dirty="0" smtClean="0">
                <a:solidFill>
                  <a:srgbClr val="FF0000"/>
                </a:solidFill>
              </a:rPr>
              <a:t>A co s informacemi uloženými v systémech ?</a:t>
            </a:r>
            <a:endParaRPr lang="cs-CZ" sz="3800" b="1" dirty="0" smtClean="0">
              <a:solidFill>
                <a:srgbClr val="FF0000"/>
              </a:solidFill>
            </a:endParaRPr>
          </a:p>
          <a:p>
            <a:endParaRPr lang="cs-CZ" sz="3200" dirty="0"/>
          </a:p>
          <a:p>
            <a:pPr marL="0" indent="0" algn="r">
              <a:buNone/>
            </a:pPr>
            <a:r>
              <a:rPr lang="cs-CZ" sz="1600" baseline="30000" dirty="0" smtClean="0"/>
              <a:t>*)</a:t>
            </a:r>
            <a:r>
              <a:rPr lang="cs-CZ" sz="1600" dirty="0" smtClean="0"/>
              <a:t>cihla = </a:t>
            </a:r>
            <a:r>
              <a:rPr lang="cs-CZ" sz="1400" dirty="0" smtClean="0"/>
              <a:t>kvalifikační</a:t>
            </a:r>
            <a:r>
              <a:rPr lang="cs-CZ" sz="1600" dirty="0" smtClean="0"/>
              <a:t> standard</a:t>
            </a:r>
            <a:endParaRPr lang="cs-CZ" sz="1600" dirty="0"/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262664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cs-CZ" dirty="0" smtClean="0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Agenda</a:t>
            </a:r>
            <a:endParaRPr lang="cs-CZ" dirty="0"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/>
          </a:bodyPr>
          <a:lstStyle/>
          <a:p>
            <a:r>
              <a:rPr lang="cs-CZ" sz="3200" dirty="0" smtClean="0"/>
              <a:t>Představení ISKA</a:t>
            </a:r>
          </a:p>
          <a:p>
            <a:pPr lvl="1"/>
            <a:r>
              <a:rPr lang="cs-CZ" sz="3000" dirty="0" smtClean="0"/>
              <a:t>ISKA </a:t>
            </a:r>
            <a:r>
              <a:rPr lang="cs-CZ" sz="3000" dirty="0" err="1" smtClean="0"/>
              <a:t>AOr</a:t>
            </a:r>
            <a:r>
              <a:rPr lang="cs-CZ" sz="2800" dirty="0" smtClean="0"/>
              <a:t> – tenký klient pro autorizující orgány</a:t>
            </a:r>
          </a:p>
          <a:p>
            <a:pPr lvl="1"/>
            <a:r>
              <a:rPr lang="cs-CZ" sz="2800" dirty="0" smtClean="0"/>
              <a:t>ISKA </a:t>
            </a:r>
            <a:r>
              <a:rPr lang="cs-CZ" sz="2800" dirty="0" err="1" smtClean="0"/>
              <a:t>AOs</a:t>
            </a:r>
            <a:r>
              <a:rPr lang="cs-CZ" sz="2800" dirty="0" smtClean="0"/>
              <a:t> – tlustý klient pro autorizované osoby</a:t>
            </a:r>
          </a:p>
          <a:p>
            <a:pPr lvl="1"/>
            <a:r>
              <a:rPr lang="cs-CZ" sz="2800" dirty="0" smtClean="0"/>
              <a:t>ISKA BI – manažerský BI nástroj </a:t>
            </a:r>
          </a:p>
          <a:p>
            <a:pPr lvl="1"/>
            <a:r>
              <a:rPr lang="cs-CZ" sz="2800" dirty="0" smtClean="0"/>
              <a:t>ISKA úložiště – datové úložiště vydaných osvědčení</a:t>
            </a:r>
            <a:endParaRPr lang="cs-CZ" sz="3000" dirty="0"/>
          </a:p>
          <a:p>
            <a:r>
              <a:rPr lang="cs-CZ" sz="3200" dirty="0" smtClean="0"/>
              <a:t>Jaká data nejdete v ISKA</a:t>
            </a:r>
            <a:endParaRPr lang="cs-CZ" sz="3200" dirty="0"/>
          </a:p>
          <a:p>
            <a:r>
              <a:rPr lang="cs-CZ" sz="3200" dirty="0" smtClean="0"/>
              <a:t>Co se dá z ISKA vytěžit</a:t>
            </a:r>
            <a:endParaRPr lang="cs-CZ" sz="3200" dirty="0"/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50289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Představení </a:t>
            </a:r>
            <a:r>
              <a:rPr lang="cs-CZ" dirty="0" smtClean="0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ISKA </a:t>
            </a:r>
            <a:br>
              <a:rPr lang="cs-CZ" dirty="0" smtClean="0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cs-CZ" sz="2000" dirty="0" smtClean="0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logistický nástroj pro distribuci cihel certifikovanému stavebnímu dozoru</a:t>
            </a:r>
            <a:endParaRPr lang="cs-CZ" dirty="0"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1192" y="2135338"/>
            <a:ext cx="11029615" cy="472266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 fontScale="70000" lnSpcReduction="20000"/>
          </a:bodyPr>
          <a:lstStyle/>
          <a:p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Klient </a:t>
            </a:r>
            <a:r>
              <a:rPr lang="cs-CZ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AOr</a:t>
            </a:r>
            <a:endParaRPr lang="cs-C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cs-CZ" sz="2400" dirty="0" smtClean="0"/>
              <a:t>Přidělování a správa autorizací</a:t>
            </a:r>
            <a:endParaRPr lang="cs-CZ" sz="2400" dirty="0"/>
          </a:p>
          <a:p>
            <a:pPr lvl="1"/>
            <a:r>
              <a:rPr lang="cs-CZ" sz="2400" dirty="0" smtClean="0"/>
              <a:t>Evidence termínů a výsledků zkoušek (+ opisy Osvědčení)</a:t>
            </a:r>
          </a:p>
          <a:p>
            <a:pPr lvl="1"/>
            <a:r>
              <a:rPr lang="cs-CZ" sz="2400" dirty="0" smtClean="0"/>
              <a:t>Kontrola evidovaných dat oproti ZR</a:t>
            </a:r>
            <a:endParaRPr lang="cs-CZ" sz="2000" dirty="0" smtClean="0"/>
          </a:p>
          <a:p>
            <a:pPr lvl="1"/>
            <a:r>
              <a:rPr lang="cs-CZ" sz="2400" dirty="0" smtClean="0"/>
              <a:t>Kontrolní činnost</a:t>
            </a:r>
          </a:p>
          <a:p>
            <a:pPr lvl="1"/>
            <a:r>
              <a:rPr lang="cs-CZ" sz="2900" dirty="0" smtClean="0">
                <a:solidFill>
                  <a:srgbClr val="FF0000"/>
                </a:solidFill>
              </a:rPr>
              <a:t>Generování a tisk rozhodnutí – podpora SPŘ</a:t>
            </a:r>
            <a:endParaRPr lang="cs-CZ" sz="2400" dirty="0" smtClean="0">
              <a:solidFill>
                <a:srgbClr val="FF0000"/>
              </a:solidFill>
            </a:endParaRPr>
          </a:p>
          <a:p>
            <a:pPr lvl="0"/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Klient </a:t>
            </a:r>
            <a:r>
              <a:rPr lang="cs-CZ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AOs</a:t>
            </a:r>
            <a:endParaRPr lang="cs-C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cs-CZ" sz="2400" dirty="0" smtClean="0"/>
              <a:t>Správa vlastních autorizací (žádosti, změny)</a:t>
            </a:r>
          </a:p>
          <a:p>
            <a:pPr lvl="1"/>
            <a:r>
              <a:rPr lang="cs-CZ" sz="2400" dirty="0" smtClean="0"/>
              <a:t>Evidence uchazečů</a:t>
            </a:r>
            <a:endParaRPr lang="cs-CZ" sz="2400" dirty="0"/>
          </a:p>
          <a:p>
            <a:pPr lvl="1"/>
            <a:r>
              <a:rPr lang="cs-CZ" sz="2400" dirty="0" smtClean="0"/>
              <a:t>Evidence termínů a výsledků zkoušek (vydávání dokumentace, opisy)</a:t>
            </a:r>
          </a:p>
          <a:p>
            <a:pPr lvl="1"/>
            <a:r>
              <a:rPr lang="cs-CZ" sz="2400" dirty="0" smtClean="0"/>
              <a:t>Podpora komunikace s </a:t>
            </a:r>
            <a:r>
              <a:rPr lang="cs-CZ" sz="2400" dirty="0" err="1" smtClean="0"/>
              <a:t>Aor</a:t>
            </a:r>
            <a:endParaRPr lang="cs-CZ" sz="2400" dirty="0" smtClean="0"/>
          </a:p>
          <a:p>
            <a:pPr lvl="1"/>
            <a:r>
              <a:rPr lang="cs-CZ" sz="2900" dirty="0">
                <a:solidFill>
                  <a:srgbClr val="FF0000"/>
                </a:solidFill>
              </a:rPr>
              <a:t>Generování a tisk </a:t>
            </a:r>
            <a:r>
              <a:rPr lang="cs-CZ" sz="2900" dirty="0" smtClean="0">
                <a:solidFill>
                  <a:srgbClr val="FF0000"/>
                </a:solidFill>
              </a:rPr>
              <a:t>osvědčení </a:t>
            </a:r>
            <a:endParaRPr lang="cs-CZ" sz="2900" dirty="0" smtClean="0"/>
          </a:p>
          <a:p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Jednotné metodické vedení dle legislativy</a:t>
            </a:r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06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S kým ISKA spolupracuje</a:t>
            </a:r>
            <a:endParaRPr lang="cs-CZ" dirty="0"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 fontScale="85000" lnSpcReduction="20000"/>
          </a:bodyPr>
          <a:lstStyle/>
          <a:p>
            <a:r>
              <a:rPr lang="cs-CZ" sz="2800" dirty="0" smtClean="0"/>
              <a:t>IS NSK</a:t>
            </a:r>
          </a:p>
          <a:p>
            <a:pPr lvl="1"/>
            <a:r>
              <a:rPr lang="cs-C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Přebírá</a:t>
            </a:r>
            <a:r>
              <a:rPr lang="cs-CZ" dirty="0" smtClean="0"/>
              <a:t> údaje standardů a vzory protokolu o průběhu zkoušek</a:t>
            </a:r>
          </a:p>
          <a:p>
            <a:pPr lvl="1"/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Předává</a:t>
            </a:r>
            <a:r>
              <a:rPr lang="cs-CZ" dirty="0" smtClean="0"/>
              <a:t> údaje o </a:t>
            </a:r>
            <a:r>
              <a:rPr lang="cs-CZ" dirty="0" err="1" smtClean="0"/>
              <a:t>AOs</a:t>
            </a:r>
            <a:r>
              <a:rPr lang="cs-CZ" dirty="0" smtClean="0"/>
              <a:t> </a:t>
            </a:r>
            <a:r>
              <a:rPr lang="cs-CZ" dirty="0"/>
              <a:t>podle standardů, termíny </a:t>
            </a:r>
            <a:r>
              <a:rPr lang="cs-CZ" dirty="0" smtClean="0"/>
              <a:t>zkoušek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EQF</a:t>
            </a:r>
          </a:p>
          <a:p>
            <a:pPr lvl="1"/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Předává</a:t>
            </a:r>
            <a:r>
              <a:rPr lang="cs-CZ" dirty="0" smtClean="0"/>
              <a:t> kvalifikace a odborné způsobilosti</a:t>
            </a:r>
          </a:p>
          <a:p>
            <a:pPr lvl="1"/>
            <a:endParaRPr lang="cs-CZ" dirty="0" smtClean="0"/>
          </a:p>
          <a:p>
            <a:r>
              <a:rPr lang="cs-CZ" dirty="0" err="1" smtClean="0"/>
              <a:t>VaP</a:t>
            </a:r>
            <a:endParaRPr lang="cs-CZ" dirty="0" smtClean="0"/>
          </a:p>
          <a:p>
            <a:pPr lvl="1"/>
            <a:r>
              <a:rPr lang="cs-C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Předává</a:t>
            </a:r>
            <a:r>
              <a:rPr lang="cs-CZ" dirty="0" smtClean="0"/>
              <a:t> inicializaci profilu na </a:t>
            </a:r>
            <a:r>
              <a:rPr lang="cs-CZ" dirty="0" err="1" smtClean="0"/>
              <a:t>VaP</a:t>
            </a:r>
            <a:r>
              <a:rPr lang="cs-CZ" dirty="0" smtClean="0"/>
              <a:t> pro úspěšné uchazeče</a:t>
            </a:r>
          </a:p>
          <a:p>
            <a:pPr marL="457200" lvl="1" indent="0">
              <a:buNone/>
            </a:pPr>
            <a:endParaRPr lang="cs-CZ" dirty="0" smtClean="0"/>
          </a:p>
          <a:p>
            <a:r>
              <a:rPr lang="cs-CZ" sz="2100" dirty="0" smtClean="0">
                <a:solidFill>
                  <a:srgbClr val="FF0000"/>
                </a:solidFill>
              </a:rPr>
              <a:t>ŽU (</a:t>
            </a:r>
            <a:r>
              <a:rPr lang="cs-CZ" sz="2100" smtClean="0">
                <a:solidFill>
                  <a:srgbClr val="FF0000"/>
                </a:solidFill>
              </a:rPr>
              <a:t>další etapa………)</a:t>
            </a:r>
            <a:endParaRPr lang="cs-CZ" sz="1900" dirty="0">
              <a:solidFill>
                <a:srgbClr val="FF0000"/>
              </a:solidFill>
            </a:endParaRPr>
          </a:p>
          <a:p>
            <a:pPr lvl="1"/>
            <a:r>
              <a:rPr lang="cs-CZ" sz="19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Mohl by a je technicky připraven – Novela ??????</a:t>
            </a:r>
            <a:endParaRPr lang="cs-CZ" sz="1900" dirty="0">
              <a:solidFill>
                <a:srgbClr val="FF0000"/>
              </a:solidFill>
            </a:endParaRP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20425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Jaká data najdete v ISKA</a:t>
            </a:r>
            <a:endParaRPr lang="cs-CZ" dirty="0"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69313"/>
            <a:ext cx="8596668" cy="277509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 fontScale="92500" lnSpcReduction="20000"/>
          </a:bodyPr>
          <a:lstStyle/>
          <a:p>
            <a:r>
              <a:rPr lang="cs-CZ" sz="2800" dirty="0" smtClean="0"/>
              <a:t>Údaje </a:t>
            </a:r>
            <a:r>
              <a:rPr lang="cs-CZ" sz="2800" dirty="0" err="1" smtClean="0"/>
              <a:t>AOs</a:t>
            </a:r>
            <a:endParaRPr lang="cs-CZ" sz="2800" dirty="0" smtClean="0"/>
          </a:p>
          <a:p>
            <a:r>
              <a:rPr lang="cs-CZ" sz="2800" dirty="0" err="1" smtClean="0"/>
              <a:t>AOs</a:t>
            </a:r>
            <a:r>
              <a:rPr lang="cs-CZ" sz="2800" dirty="0" smtClean="0"/>
              <a:t> podle standardů, počtů autorizací</a:t>
            </a:r>
          </a:p>
          <a:p>
            <a:r>
              <a:rPr lang="cs-CZ" sz="2800" dirty="0" smtClean="0"/>
              <a:t>Autorizace podle standardů</a:t>
            </a:r>
          </a:p>
          <a:p>
            <a:r>
              <a:rPr lang="cs-CZ" sz="2800" dirty="0" smtClean="0"/>
              <a:t>Zkoušky podle standardů (úspěšné/neúspěšné)</a:t>
            </a:r>
          </a:p>
          <a:p>
            <a:r>
              <a:rPr lang="cs-CZ" sz="2800" dirty="0" smtClean="0"/>
              <a:t>Termíny zkoušek</a:t>
            </a:r>
          </a:p>
          <a:p>
            <a:r>
              <a:rPr lang="cs-CZ" sz="3000" b="1" dirty="0" smtClean="0">
                <a:solidFill>
                  <a:srgbClr val="FF0000"/>
                </a:solidFill>
              </a:rPr>
              <a:t>Dokumenty typu osvědčení a rozhodnutí</a:t>
            </a:r>
            <a:endParaRPr lang="cs-CZ" sz="28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713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6126" y="536448"/>
            <a:ext cx="9399354" cy="772633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 čemu již kromě evidence dat ISKA dopomohla ?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73717" y="1911096"/>
            <a:ext cx="9419507" cy="428853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20000"/>
          </a:bodyPr>
          <a:lstStyle/>
          <a:p>
            <a:r>
              <a:rPr lang="cs-CZ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„Provětrání“ a „ujasnění“ legislativních a metodických </a:t>
            </a:r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předpisů</a:t>
            </a:r>
          </a:p>
          <a:p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Metodická a legislativní ujednocení činnosti AOr</a:t>
            </a:r>
          </a:p>
          <a:p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Prověření pracovních postupů jak AOr tak i </a:t>
            </a:r>
            <a:r>
              <a:rPr lang="cs-CZ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Aos</a:t>
            </a:r>
            <a:endParaRPr lang="cs-CZ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cs-CZ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dirty="0"/>
              <a:t>Počet autorizací celkem – </a:t>
            </a:r>
            <a:r>
              <a:rPr lang="cs-CZ" dirty="0" smtClean="0"/>
              <a:t>							5 230</a:t>
            </a:r>
            <a:endParaRPr lang="cs-CZ" dirty="0"/>
          </a:p>
          <a:p>
            <a:r>
              <a:rPr lang="cs-CZ" dirty="0"/>
              <a:t>Počet platných autorizací – </a:t>
            </a:r>
            <a:r>
              <a:rPr lang="cs-CZ" dirty="0" smtClean="0"/>
              <a:t>							   871</a:t>
            </a:r>
            <a:endParaRPr lang="cs-CZ" dirty="0"/>
          </a:p>
          <a:p>
            <a:r>
              <a:rPr lang="cs-CZ" dirty="0"/>
              <a:t>Počet platných kvalifikací celkem – </a:t>
            </a:r>
            <a:r>
              <a:rPr lang="cs-CZ" dirty="0" smtClean="0"/>
              <a:t>					   736</a:t>
            </a:r>
            <a:endParaRPr lang="cs-CZ" dirty="0"/>
          </a:p>
          <a:p>
            <a:r>
              <a:rPr lang="cs-CZ" dirty="0"/>
              <a:t>Počet kvalifikací, které měly někdy termín – </a:t>
            </a:r>
            <a:r>
              <a:rPr lang="cs-CZ" dirty="0" smtClean="0"/>
              <a:t>			   169</a:t>
            </a:r>
            <a:endParaRPr lang="cs-CZ" dirty="0"/>
          </a:p>
          <a:p>
            <a:r>
              <a:rPr lang="cs-CZ" dirty="0"/>
              <a:t>Počet kvalifikací, které mají aktuálně platný termín – </a:t>
            </a:r>
            <a:r>
              <a:rPr lang="cs-CZ" dirty="0" smtClean="0"/>
              <a:t>		     46</a:t>
            </a:r>
            <a:endParaRPr lang="cs-CZ" dirty="0"/>
          </a:p>
          <a:p>
            <a:r>
              <a:rPr lang="cs-CZ" dirty="0"/>
              <a:t>Počet aktuálně vypsaných termínů – </a:t>
            </a:r>
            <a:r>
              <a:rPr lang="cs-CZ" dirty="0" smtClean="0"/>
              <a:t>					   167</a:t>
            </a:r>
            <a:endParaRPr lang="cs-CZ" dirty="0"/>
          </a:p>
          <a:p>
            <a:r>
              <a:rPr lang="cs-CZ" dirty="0"/>
              <a:t>Počet termínů celkem – </a:t>
            </a:r>
            <a:r>
              <a:rPr lang="cs-CZ" dirty="0" smtClean="0"/>
              <a:t>							 3 389</a:t>
            </a:r>
          </a:p>
          <a:p>
            <a:endParaRPr lang="cs-CZ" dirty="0"/>
          </a:p>
          <a:p>
            <a:pPr marL="0" indent="0" algn="ctr">
              <a:buNone/>
            </a:pPr>
            <a:r>
              <a:rPr lang="cs-CZ" sz="2100" b="1" dirty="0">
                <a:solidFill>
                  <a:srgbClr val="FF0000"/>
                </a:solidFill>
              </a:rPr>
              <a:t>Počet vydaných osvědčení (zkoušek se stavem Prospěl) - </a:t>
            </a:r>
            <a:r>
              <a:rPr lang="cs-CZ" sz="2100" b="1" dirty="0" smtClean="0">
                <a:solidFill>
                  <a:srgbClr val="FF0000"/>
                </a:solidFill>
              </a:rPr>
              <a:t>	11 953</a:t>
            </a:r>
            <a:endParaRPr lang="cs-CZ" sz="2100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6071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2633"/>
          </a:xfrm>
        </p:spPr>
        <p:txBody>
          <a:bodyPr/>
          <a:lstStyle/>
          <a:p>
            <a:r>
              <a:rPr lang="cs-CZ" dirty="0" smtClean="0"/>
              <a:t>Co by se dalo z dat ISKA ještě vytěžit ?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02901" y="1892808"/>
            <a:ext cx="10747694" cy="428853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10000"/>
          </a:bodyPr>
          <a:lstStyle/>
          <a:p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dat ISKA</a:t>
            </a:r>
          </a:p>
          <a:p>
            <a:pPr lvl="1"/>
            <a:r>
              <a:rPr lang="cs-CZ" sz="2000" dirty="0" smtClean="0"/>
              <a:t>Geografické rozložení – </a:t>
            </a:r>
            <a:r>
              <a:rPr lang="cs-CZ" sz="2000" dirty="0" err="1" smtClean="0"/>
              <a:t>AOs</a:t>
            </a:r>
            <a:r>
              <a:rPr lang="cs-CZ" sz="2000" dirty="0" smtClean="0"/>
              <a:t>, uchazeči, zájem o standardy</a:t>
            </a:r>
          </a:p>
          <a:p>
            <a:pPr lvl="1"/>
            <a:r>
              <a:rPr lang="cs-CZ" dirty="0" smtClean="0"/>
              <a:t>Časové rozložení – zájem o termíny, zájem o standardy</a:t>
            </a:r>
          </a:p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provozu ISKA</a:t>
            </a:r>
          </a:p>
          <a:p>
            <a:pPr lvl="1"/>
            <a:r>
              <a:rPr lang="cs-CZ" dirty="0" smtClean="0"/>
              <a:t>Výstupy z kontrolní činnosti (časté chyby, nedostatky, prohřešky,…)</a:t>
            </a:r>
          </a:p>
          <a:p>
            <a:pPr lvl="1"/>
            <a:r>
              <a:rPr lang="cs-CZ" dirty="0" smtClean="0"/>
              <a:t>Slabá místa v metodice, legislativě</a:t>
            </a:r>
          </a:p>
          <a:p>
            <a:r>
              <a:rPr lang="cs-CZ" dirty="0" smtClean="0"/>
              <a:t>A co dál???</a:t>
            </a:r>
          </a:p>
          <a:p>
            <a:pPr lvl="1"/>
            <a:r>
              <a:rPr lang="cs-CZ" dirty="0" smtClean="0"/>
              <a:t>Vazba na trh práce?</a:t>
            </a:r>
          </a:p>
          <a:p>
            <a:pPr lvl="1"/>
            <a:r>
              <a:rPr lang="cs-CZ" dirty="0" smtClean="0"/>
              <a:t>Vazba na vzdělávání (kurzy)?</a:t>
            </a:r>
          </a:p>
          <a:p>
            <a:pPr lvl="1"/>
            <a:r>
              <a:rPr lang="cs-CZ" sz="2200" b="1" dirty="0" err="1" smtClean="0">
                <a:solidFill>
                  <a:srgbClr val="FF0000"/>
                </a:solidFill>
              </a:rPr>
              <a:t>eGovernment</a:t>
            </a:r>
            <a:endParaRPr lang="cs-CZ" sz="2200" b="1" dirty="0" smtClean="0">
              <a:solidFill>
                <a:srgbClr val="FF0000"/>
              </a:solidFill>
            </a:endParaRPr>
          </a:p>
          <a:p>
            <a:pPr lvl="2"/>
            <a:r>
              <a:rPr lang="cs-CZ" sz="1700" b="1" dirty="0" smtClean="0">
                <a:solidFill>
                  <a:srgbClr val="FF0000"/>
                </a:solidFill>
              </a:rPr>
              <a:t>ŽU – kvalifikace</a:t>
            </a:r>
          </a:p>
          <a:p>
            <a:pPr lvl="2"/>
            <a:r>
              <a:rPr lang="cs-CZ" sz="1700" b="1" dirty="0" smtClean="0">
                <a:solidFill>
                  <a:srgbClr val="FF0000"/>
                </a:solidFill>
              </a:rPr>
              <a:t>Další vzdělání (základní/střední/….) ??????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1241147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715</TotalTime>
  <Words>402</Words>
  <Application>Microsoft Office PowerPoint</Application>
  <PresentationFormat>Širokoúhlá obrazovka</PresentationFormat>
  <Paragraphs>82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Faseta</vt:lpstr>
      <vt:lpstr>NSK z pohledu IT a další možnosti…….</vt:lpstr>
      <vt:lpstr>Hlavní myšlenka je třeba konfrontovat se s realitou, a na to jsou nezbytné informace</vt:lpstr>
      <vt:lpstr>Agenda</vt:lpstr>
      <vt:lpstr>Představení ISKA  logistický nástroj pro distribuci cihel certifikovanému stavebnímu dozoru</vt:lpstr>
      <vt:lpstr>S kým ISKA spolupracuje</vt:lpstr>
      <vt:lpstr>Jaká data najdete v ISKA</vt:lpstr>
      <vt:lpstr>K čemu již kromě evidence dat ISKA dopomohla ?</vt:lpstr>
      <vt:lpstr>Co by se dalo z dat ISKA ještě vytěžit 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Setkání AOr</dc:title>
  <dc:creator>Luhan Jaromír</dc:creator>
  <cp:lastModifiedBy>Reimer Marek</cp:lastModifiedBy>
  <cp:revision>81</cp:revision>
  <cp:lastPrinted>2013-11-18T14:28:31Z</cp:lastPrinted>
  <dcterms:created xsi:type="dcterms:W3CDTF">2013-03-07T12:14:09Z</dcterms:created>
  <dcterms:modified xsi:type="dcterms:W3CDTF">2015-05-19T08:28:40Z</dcterms:modified>
</cp:coreProperties>
</file>